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120" r:id="rId2"/>
    <p:sldId id="2143" r:id="rId3"/>
    <p:sldId id="2121" r:id="rId4"/>
    <p:sldId id="2138" r:id="rId5"/>
    <p:sldId id="2137" r:id="rId6"/>
    <p:sldId id="2133" r:id="rId7"/>
    <p:sldId id="2146" r:id="rId8"/>
    <p:sldId id="2144" r:id="rId9"/>
    <p:sldId id="2145" r:id="rId10"/>
    <p:sldId id="2127" r:id="rId11"/>
    <p:sldId id="2139" r:id="rId12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48" y="-104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6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13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>
              <a:buAutoNum type="alphaUcPeriod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Rugged vegetated terrain near Lake Clark and the SWAN validation sites</a:t>
            </a:r>
          </a:p>
          <a:p>
            <a:pPr marL="228600" indent="-228600">
              <a:buAutoNum type="alphaUcPeriod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Source of the Snake River imaged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Bright vegetation images in the rugged terrain and wetlands surrounding Katmai National Park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Composite image of the YK Delta swaths over the Schaefer,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Natali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, and Frost ABoVE ground sites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>
              <a:buAutoNum type="alphaUcPeriod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Image recorded in swath parallel to the Bering Sea coast near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Chevak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AK. Note the very different light green signals from the wetland near the end of the swath</a:t>
            </a:r>
          </a:p>
          <a:p>
            <a:pPr marL="228600" indent="-228600">
              <a:buAutoNum type="alphaUcPeriod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The lakes, rivers and wetlands of the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Innoko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NWR</a:t>
            </a:r>
          </a:p>
          <a:p>
            <a:pPr marL="228600" indent="-228600">
              <a:buAutoNum type="alphaUcPeriod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Swath over tree ring ground sites near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Poorman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in Interior Alaska</a:t>
            </a:r>
          </a:p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5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071592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P-band SAR Campaign #2/Aug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avsar.jpl.nasa.gov/cgi-bin/report.pl?planID=PLAN_1166_v01" TargetMode="External"/><Relationship Id="rId4" Type="http://schemas.openxmlformats.org/officeDocument/2006/relationships/hyperlink" Target="https://uavsar.jpl.nasa.gov/cgi-bin/report.pl?planID=PLAN_17055" TargetMode="External"/><Relationship Id="rId5" Type="http://schemas.openxmlformats.org/officeDocument/2006/relationships/hyperlink" Target="https://uavsar.jpl.nasa.gov/cgi-bin/report.pl?planID=PLAN_1705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14 August 2017 (DOY  226) </a:t>
            </a:r>
          </a:p>
          <a:p>
            <a:pPr eaLnBrk="1" hangingPunct="1"/>
            <a:r>
              <a:rPr lang="en-US" sz="2400" b="1" dirty="0" smtClean="0"/>
              <a:t>P-band SAR Campaign #2: </a:t>
            </a:r>
          </a:p>
          <a:p>
            <a:pPr eaLnBrk="1" hangingPunct="1"/>
            <a:r>
              <a:rPr lang="en-US" sz="2400" b="1" dirty="0" smtClean="0"/>
              <a:t>SW Alaska – Yukon-Kuskokwim Delta</a:t>
            </a:r>
            <a:endParaRPr lang="en-US" sz="1000" b="1" dirty="0" smtClean="0"/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August 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b="1" dirty="0" smtClean="0"/>
              <a:t>Backup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5022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951" y="1400200"/>
            <a:ext cx="81987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This flown plan originated from this pre-plan</a:t>
            </a:r>
            <a:r>
              <a:rPr lang="en-US" dirty="0" smtClean="0"/>
              <a:t>:</a:t>
            </a:r>
          </a:p>
          <a:p>
            <a:pPr lvl="1" algn="l"/>
            <a:r>
              <a:rPr lang="en-US" dirty="0" smtClean="0">
                <a:hlinkClick r:id="rId3"/>
              </a:rPr>
              <a:t>PLAN_1166_v01</a:t>
            </a:r>
            <a:r>
              <a:rPr lang="en-US" dirty="0"/>
              <a:t>, created Jul 13, </a:t>
            </a:r>
            <a:r>
              <a:rPr lang="en-US" dirty="0" smtClean="0"/>
              <a:t>2017</a:t>
            </a:r>
          </a:p>
          <a:p>
            <a:pPr lvl="1" algn="l"/>
            <a:endParaRPr lang="en-US" dirty="0" smtClean="0"/>
          </a:p>
          <a:p>
            <a:pPr algn="l"/>
            <a:r>
              <a:rPr lang="en-US" dirty="0"/>
              <a:t>This flown flight </a:t>
            </a:r>
            <a:r>
              <a:rPr lang="en-US" dirty="0" smtClean="0"/>
              <a:t>plan contains </a:t>
            </a:r>
            <a:r>
              <a:rPr lang="en-US" dirty="0"/>
              <a:t>at least one flight line from </a:t>
            </a:r>
            <a:r>
              <a:rPr lang="en-US" dirty="0" smtClean="0"/>
              <a:t>the following flight plan(s):</a:t>
            </a:r>
          </a:p>
          <a:p>
            <a:pPr lvl="1" algn="l"/>
            <a:r>
              <a:rPr lang="en-US" dirty="0" smtClean="0">
                <a:hlinkClick r:id="rId4"/>
              </a:rPr>
              <a:t>PLAN_17055</a:t>
            </a:r>
            <a:r>
              <a:rPr lang="en-US" dirty="0"/>
              <a:t>, flown May 27, 2017</a:t>
            </a:r>
            <a:br>
              <a:rPr lang="en-US" dirty="0"/>
            </a:br>
            <a:r>
              <a:rPr lang="en-US" dirty="0">
                <a:hlinkClick r:id="rId5"/>
              </a:rPr>
              <a:t>PLAN_17054</a:t>
            </a:r>
            <a:r>
              <a:rPr lang="en-US" dirty="0"/>
              <a:t>, flown May 26, </a:t>
            </a:r>
            <a:r>
              <a:rPr lang="en-US" dirty="0" smtClean="0"/>
              <a:t>2017</a:t>
            </a:r>
          </a:p>
          <a:p>
            <a:pPr lvl="1" algn="l"/>
            <a:r>
              <a:rPr lang="en-US" dirty="0" smtClean="0">
                <a:hlinkClick r:id="rId3"/>
              </a:rPr>
              <a:t>PLAN_1167_v01</a:t>
            </a:r>
            <a:r>
              <a:rPr lang="en-US" dirty="0"/>
              <a:t>, created Jul 13, 2017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August 2017/DOY 226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SW Alaska – Yukon-Kuskokwim Delta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5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14 </a:t>
            </a:r>
            <a:r>
              <a:rPr lang="en-US" dirty="0">
                <a:solidFill>
                  <a:schemeClr val="accent2"/>
                </a:solidFill>
              </a:rPr>
              <a:t>August 2017/DOY </a:t>
            </a:r>
            <a:r>
              <a:rPr lang="en-US" dirty="0" smtClean="0">
                <a:solidFill>
                  <a:schemeClr val="accent2"/>
                </a:solidFill>
              </a:rPr>
              <a:t>226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SW Alaska – Yukon-Kuskokwim Delta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11"/>
          <p:cNvSpPr>
            <a:spLocks noGrp="1"/>
          </p:cNvSpPr>
          <p:nvPr>
            <p:ph idx="1"/>
          </p:nvPr>
        </p:nvSpPr>
        <p:spPr bwMode="auto">
          <a:xfrm>
            <a:off x="166936" y="968152"/>
            <a:ext cx="8280920" cy="4248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>
                <a:latin typeface="Arial" charset="0"/>
                <a:ea typeface="Calibri" charset="0"/>
              </a:rPr>
              <a:t>P-band </a:t>
            </a:r>
            <a:r>
              <a:rPr lang="en-US" sz="1800" b="1" dirty="0" smtClean="0">
                <a:latin typeface="Arial" charset="0"/>
                <a:ea typeface="Calibri" charset="0"/>
              </a:rPr>
              <a:t>SAR / JSC </a:t>
            </a:r>
            <a:r>
              <a:rPr lang="en-US" sz="1800" b="1" dirty="0">
                <a:latin typeface="Arial" charset="0"/>
                <a:ea typeface="Calibri" charset="0"/>
              </a:rPr>
              <a:t>G-III (N992NA)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Location:</a:t>
            </a:r>
            <a:r>
              <a:rPr lang="en-US" sz="1600" dirty="0">
                <a:latin typeface="Arial" charset="0"/>
                <a:ea typeface="Calibri" charset="0"/>
              </a:rPr>
              <a:t> </a:t>
            </a:r>
            <a:r>
              <a:rPr lang="en-US" sz="1600" dirty="0" smtClean="0">
                <a:latin typeface="Arial" charset="0"/>
                <a:ea typeface="Calibri" charset="0"/>
              </a:rPr>
              <a:t>Fairbanks AK (PAFA)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Pilots: </a:t>
            </a:r>
            <a:r>
              <a:rPr lang="en-US" sz="1600" dirty="0">
                <a:latin typeface="Arial" charset="0"/>
                <a:ea typeface="Calibri" charset="0"/>
              </a:rPr>
              <a:t>	</a:t>
            </a:r>
            <a:r>
              <a:rPr lang="en-US" sz="1600" dirty="0" smtClean="0">
                <a:latin typeface="Arial" charset="0"/>
                <a:ea typeface="Calibri" charset="0"/>
              </a:rPr>
              <a:t>Chris Condon (Trigger)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	Tom </a:t>
            </a:r>
            <a:r>
              <a:rPr lang="en-US" sz="1600" dirty="0">
                <a:latin typeface="Arial" charset="0"/>
                <a:ea typeface="Calibri" charset="0"/>
              </a:rPr>
              <a:t>Ryan (T-Rex</a:t>
            </a:r>
            <a:r>
              <a:rPr lang="en-US" sz="1600" dirty="0" smtClean="0">
                <a:latin typeface="Arial" charset="0"/>
                <a:ea typeface="Calibri" charset="0"/>
              </a:rPr>
              <a:t>)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PPA Operator: Terry Lee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Radar Operator: Kean </a:t>
            </a:r>
            <a:r>
              <a:rPr lang="en-US" sz="1600" dirty="0" err="1">
                <a:latin typeface="Arial" charset="0"/>
                <a:ea typeface="Calibri" charset="0"/>
              </a:rPr>
              <a:t>Tham</a:t>
            </a:r>
            <a:endParaRPr lang="en-US" sz="1600" dirty="0">
              <a:latin typeface="Arial" charset="0"/>
              <a:ea typeface="Calibri" charset="0"/>
            </a:endParaRP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Data Processing: </a:t>
            </a:r>
            <a:r>
              <a:rPr lang="en-US" sz="1600" dirty="0" smtClean="0">
                <a:latin typeface="Arial" charset="0"/>
                <a:ea typeface="Calibri" charset="0"/>
              </a:rPr>
              <a:t>Brian Hawkins, 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	</a:t>
            </a:r>
            <a:r>
              <a:rPr lang="en-US" sz="1600" dirty="0" smtClean="0">
                <a:latin typeface="Arial" charset="0"/>
                <a:ea typeface="Calibri" charset="0"/>
              </a:rPr>
              <a:t>	Joanne Shimada</a:t>
            </a:r>
            <a:endParaRPr lang="en-US" sz="1600" dirty="0">
              <a:latin typeface="Arial" charset="0"/>
              <a:ea typeface="Calibri" charset="0"/>
            </a:endParaRP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Mechanics: Michael </a:t>
            </a:r>
            <a:r>
              <a:rPr lang="en-US" sz="1600" dirty="0" smtClean="0">
                <a:latin typeface="Arial" charset="0"/>
                <a:ea typeface="Calibri" charset="0"/>
              </a:rPr>
              <a:t>Brown, James Gross 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Science Coordinator: N Pinto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Science Lead: M </a:t>
            </a:r>
            <a:r>
              <a:rPr lang="en-US" sz="1600" dirty="0" err="1" smtClean="0">
                <a:latin typeface="Arial" charset="0"/>
                <a:ea typeface="Calibri" charset="0"/>
              </a:rPr>
              <a:t>Moghaddam</a:t>
            </a:r>
            <a:endParaRPr lang="en-US" sz="1600" dirty="0" smtClean="0">
              <a:latin typeface="Arial" charset="0"/>
              <a:ea typeface="Calibri" charset="0"/>
            </a:endParaRP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Project Manager: Y Lou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1600" dirty="0" smtClean="0">
              <a:latin typeface="Arial" charset="0"/>
              <a:ea typeface="Calibri" charset="0"/>
            </a:endParaRPr>
          </a:p>
          <a:p>
            <a:r>
              <a:rPr lang="en-US" sz="1600" dirty="0"/>
              <a:t>NASA2 P-Band </a:t>
            </a:r>
            <a:r>
              <a:rPr lang="en-US" sz="1600" dirty="0" smtClean="0"/>
              <a:t>Flight: P</a:t>
            </a:r>
            <a:r>
              <a:rPr lang="en-US" sz="1600" dirty="0"/>
              <a:t>-24</a:t>
            </a:r>
          </a:p>
          <a:p>
            <a:r>
              <a:rPr lang="en-US" sz="1600" dirty="0"/>
              <a:t>Date (Z):  14 Aug 17</a:t>
            </a:r>
          </a:p>
          <a:p>
            <a:r>
              <a:rPr lang="en-US" sz="1600" dirty="0"/>
              <a:t>T/O-</a:t>
            </a:r>
            <a:r>
              <a:rPr lang="en-US" sz="1600" dirty="0" err="1"/>
              <a:t>Lnd</a:t>
            </a:r>
            <a:r>
              <a:rPr lang="en-US" sz="1600" dirty="0"/>
              <a:t> (Z): 1752-2346</a:t>
            </a:r>
          </a:p>
          <a:p>
            <a:r>
              <a:rPr lang="en-US" sz="1600" dirty="0"/>
              <a:t>Leg: PAFA - PAFA</a:t>
            </a:r>
          </a:p>
          <a:p>
            <a:r>
              <a:rPr lang="en-US" sz="1600" dirty="0"/>
              <a:t>Flt Time:  5.9</a:t>
            </a:r>
          </a:p>
          <a:p>
            <a:r>
              <a:rPr lang="en-US" sz="1600" dirty="0"/>
              <a:t>Seven day running total: 30.0</a:t>
            </a:r>
          </a:p>
          <a:p>
            <a:r>
              <a:rPr lang="en-US" sz="1600" dirty="0"/>
              <a:t>Type: Science Southwest Alaska &amp; Yukon Delta</a:t>
            </a:r>
          </a:p>
          <a:p>
            <a:r>
              <a:rPr lang="en-US" sz="1600" dirty="0"/>
              <a:t>Crew: RYA/CMC/TAL</a:t>
            </a:r>
          </a:p>
          <a:p>
            <a:r>
              <a:rPr lang="en-US" sz="1600" dirty="0"/>
              <a:t>Radar: </a:t>
            </a:r>
            <a:r>
              <a:rPr lang="en-US" sz="1600" dirty="0" err="1"/>
              <a:t>Tham</a:t>
            </a:r>
            <a:endParaRPr lang="en-US" sz="1600" dirty="0"/>
          </a:p>
          <a:p>
            <a:r>
              <a:rPr lang="en-US" sz="1600" dirty="0"/>
              <a:t>QNC: Miller</a:t>
            </a:r>
            <a:endParaRPr lang="en-US" sz="1600" dirty="0" smtClean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6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14 August 2017/DOY 226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SW Alaska – Yukon-Kuskokwim Delta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968152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  <a:endParaRPr lang="en-US" sz="1800" dirty="0" smtClean="0"/>
          </a:p>
          <a:p>
            <a:r>
              <a:rPr lang="en-US" sz="1800" dirty="0" smtClean="0"/>
              <a:t>10 of 10 planned </a:t>
            </a:r>
            <a:r>
              <a:rPr lang="en-US" sz="1800" dirty="0"/>
              <a:t>lines were </a:t>
            </a:r>
            <a:r>
              <a:rPr lang="en-US" sz="1800" dirty="0" smtClean="0"/>
              <a:t>acquired</a:t>
            </a:r>
          </a:p>
          <a:p>
            <a:pPr lvl="1"/>
            <a:r>
              <a:rPr lang="en-US" sz="1800" dirty="0"/>
              <a:t>YK Delta (5 lines) </a:t>
            </a:r>
            <a:endParaRPr lang="en-US" sz="1800" dirty="0" smtClean="0"/>
          </a:p>
          <a:p>
            <a:pPr lvl="1"/>
            <a:r>
              <a:rPr lang="en-US" sz="1800" dirty="0" smtClean="0"/>
              <a:t>SW </a:t>
            </a:r>
            <a:r>
              <a:rPr lang="en-US" sz="1800" dirty="0"/>
              <a:t>Alaska (5 lines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All </a:t>
            </a:r>
            <a:r>
              <a:rPr lang="en-US" sz="1800" dirty="0"/>
              <a:t>lines collected without issues. </a:t>
            </a:r>
            <a:endParaRPr lang="en-US" sz="1800" dirty="0" smtClean="0"/>
          </a:p>
          <a:p>
            <a:r>
              <a:rPr lang="en-US" sz="1800" dirty="0" smtClean="0"/>
              <a:t>5.7 </a:t>
            </a:r>
            <a:r>
              <a:rPr lang="en-US" sz="1800" dirty="0"/>
              <a:t>hours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No issues with PPA or radar</a:t>
            </a:r>
          </a:p>
        </p:txBody>
      </p:sp>
    </p:spTree>
    <p:extLst>
      <p:ext uri="{BB962C8B-B14F-4D97-AF65-F5344CB8AC3E}">
        <p14:creationId xmlns:p14="http://schemas.microsoft.com/office/powerpoint/2010/main" val="303548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66625" y="1072098"/>
            <a:ext cx="2061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Stevens Village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3198" y="2912368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Beaver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August 2017/DOY 226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SW Alaska – Yukon-Kuskokwim Delta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 descr="DSC_329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40" y="1040160"/>
            <a:ext cx="2743200" cy="1828800"/>
          </a:xfrm>
          <a:prstGeom prst="rect">
            <a:avLst/>
          </a:prstGeom>
        </p:spPr>
      </p:pic>
      <p:pic>
        <p:nvPicPr>
          <p:cNvPr id="8" name="Picture 7" descr="DSC_331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560" y="1040160"/>
            <a:ext cx="2743200" cy="1828800"/>
          </a:xfrm>
          <a:prstGeom prst="rect">
            <a:avLst/>
          </a:prstGeom>
        </p:spPr>
      </p:pic>
      <p:pic>
        <p:nvPicPr>
          <p:cNvPr id="10" name="Picture 9" descr="DSC_331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40" y="2984376"/>
            <a:ext cx="2743200" cy="1828800"/>
          </a:xfrm>
          <a:prstGeom prst="rect">
            <a:avLst/>
          </a:prstGeom>
        </p:spPr>
      </p:pic>
      <p:pic>
        <p:nvPicPr>
          <p:cNvPr id="12" name="Picture 11" descr="DSC_3317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8" y="2984376"/>
            <a:ext cx="2743200" cy="1828800"/>
          </a:xfrm>
          <a:prstGeom prst="rect">
            <a:avLst/>
          </a:prstGeom>
        </p:spPr>
      </p:pic>
      <p:pic>
        <p:nvPicPr>
          <p:cNvPr id="13" name="Picture 12" descr="DSC_3318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560" y="2984376"/>
            <a:ext cx="2743200" cy="1828800"/>
          </a:xfrm>
          <a:prstGeom prst="rect">
            <a:avLst/>
          </a:prstGeom>
        </p:spPr>
      </p:pic>
      <p:pic>
        <p:nvPicPr>
          <p:cNvPr id="15" name="Picture 14" descr="DSC_3298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8" y="1040160"/>
            <a:ext cx="2743200" cy="1828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6936" y="4928592"/>
            <a:ext cx="840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‘Picard’ in his customary seat watching over NASA 2 and the onboard crew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97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8-15 at 14.44.0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480" y="1662005"/>
            <a:ext cx="5486400" cy="43467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7105" y="1576154"/>
            <a:ext cx="200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As-flown Lines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Report 17080: Fairbanks AK (PAFA) – </a:t>
            </a:r>
            <a:r>
              <a:rPr lang="en-US" sz="1800" b="1" dirty="0">
                <a:latin typeface="Arial" charset="0"/>
                <a:ea typeface="Calibri" charset="0"/>
              </a:rPr>
              <a:t>Fairbanks AK (PAFA) 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rgbClr val="0000FF"/>
                </a:solidFill>
              </a:rPr>
              <a:t>https://uavsar.jpl.nasa.gov/cgi-bin/report.pl?planID=</a:t>
            </a:r>
            <a:r>
              <a:rPr lang="en-US" sz="1800" u="sng" dirty="0" smtClean="0">
                <a:solidFill>
                  <a:srgbClr val="0000FF"/>
                </a:solidFill>
              </a:rPr>
              <a:t>PLAN_17080#flightPlan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5608" y="2015543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15010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79319" y="2552328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34505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31632" y="4136504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20007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55368" y="4064496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16404</a:t>
            </a:r>
          </a:p>
          <a:p>
            <a:r>
              <a:rPr lang="en-US" sz="1200" b="1" dirty="0" smtClean="0"/>
              <a:t>34407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35288" y="3632448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28608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03015" y="3776464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03107</a:t>
            </a:r>
          </a:p>
        </p:txBody>
      </p:sp>
      <p:sp>
        <p:nvSpPr>
          <p:cNvPr id="21" name="Content Placeholder 11"/>
          <p:cNvSpPr txBox="1">
            <a:spLocks/>
          </p:cNvSpPr>
          <p:nvPr/>
        </p:nvSpPr>
        <p:spPr bwMode="auto">
          <a:xfrm>
            <a:off x="94928" y="1760240"/>
            <a:ext cx="333528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4572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2pPr>
            <a:lvl3pPr marL="68897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3pPr>
            <a:lvl4pPr marL="974725" indent="-2143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4pPr>
            <a:lvl5pPr marL="1203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5pPr>
            <a:lvl6pPr marL="23971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6pPr>
            <a:lvl7pPr marL="2854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7pPr>
            <a:lvl8pPr marL="33115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8pPr>
            <a:lvl9pPr marL="37687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b="1" dirty="0" smtClean="0">
                <a:latin typeface="Arial" charset="0"/>
                <a:ea typeface="Calibri" charset="0"/>
              </a:rPr>
              <a:t>Data Acquisitions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 1, </a:t>
            </a:r>
            <a:r>
              <a:rPr lang="en-US" sz="1600" dirty="0">
                <a:solidFill>
                  <a:srgbClr val="0000FF"/>
                </a:solidFill>
                <a:latin typeface="Arial" charset="0"/>
                <a:ea typeface="Calibri" charset="0"/>
              </a:rPr>
              <a:t>ID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19204: Lake Clark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 2, ID </a:t>
            </a:r>
            <a:r>
              <a:rPr lang="en-US" sz="1600" dirty="0" smtClean="0">
                <a:solidFill>
                  <a:srgbClr val="0000FF"/>
                </a:solidFill>
              </a:rPr>
              <a:t>28019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: Katmai 1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 3, ID </a:t>
            </a:r>
            <a:r>
              <a:rPr lang="en-US" sz="1600" dirty="0" smtClean="0">
                <a:solidFill>
                  <a:srgbClr val="0000FF"/>
                </a:solidFill>
              </a:rPr>
              <a:t>02110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: Katmai 2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 4, ID </a:t>
            </a:r>
            <a:r>
              <a:rPr lang="en-US" sz="1600" dirty="0" smtClean="0">
                <a:solidFill>
                  <a:srgbClr val="0000FF"/>
                </a:solidFill>
              </a:rPr>
              <a:t>23002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: Katmai 3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Line 5, ID </a:t>
            </a:r>
            <a:r>
              <a:rPr lang="en-US" sz="1600" dirty="0" smtClean="0">
                <a:solidFill>
                  <a:srgbClr val="000000"/>
                </a:solidFill>
              </a:rPr>
              <a:t>32607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: Snake River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6, ID 27030: YK Delta 1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Line 7, ID 27031: </a:t>
            </a:r>
            <a:r>
              <a:rPr lang="en-US" sz="1600" dirty="0">
                <a:latin typeface="Arial" charset="0"/>
                <a:ea typeface="Calibri" charset="0"/>
              </a:rPr>
              <a:t>YK Delta 2</a:t>
            </a:r>
            <a:endParaRPr lang="en-US" sz="1600" dirty="0" smtClean="0">
              <a:solidFill>
                <a:srgbClr val="000000"/>
              </a:solidFill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8, ID 01811: </a:t>
            </a:r>
            <a:r>
              <a:rPr lang="en-US" sz="1600" dirty="0" err="1" smtClean="0">
                <a:latin typeface="Arial" charset="0"/>
                <a:ea typeface="Calibri" charset="0"/>
              </a:rPr>
              <a:t>Chevak</a:t>
            </a:r>
            <a:endParaRPr lang="en-US" sz="1600" dirty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Calibri" charset="0"/>
              </a:rPr>
              <a:t>Line 9, ID 04214: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  <a:ea typeface="Calibri" charset="0"/>
              </a:rPr>
              <a:t>Innoko</a:t>
            </a:r>
            <a:endParaRPr lang="en-US" sz="1600" dirty="0">
              <a:solidFill>
                <a:srgbClr val="000000"/>
              </a:solidFill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10, </a:t>
            </a:r>
            <a:r>
              <a:rPr lang="en-US" sz="1600" dirty="0">
                <a:solidFill>
                  <a:srgbClr val="0000FF"/>
                </a:solidFill>
                <a:latin typeface="Arial" charset="0"/>
                <a:ea typeface="Calibri" charset="0"/>
              </a:rPr>
              <a:t>ID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08910: </a:t>
            </a:r>
            <a:r>
              <a:rPr lang="en-US" sz="1600" dirty="0" err="1" smtClean="0">
                <a:solidFill>
                  <a:srgbClr val="0000FF"/>
                </a:solidFill>
                <a:latin typeface="Arial" charset="0"/>
                <a:ea typeface="Calibri" charset="0"/>
              </a:rPr>
              <a:t>Poorman</a:t>
            </a:r>
            <a:endParaRPr lang="en-US" sz="16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0000FF"/>
              </a:solidFill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Lines from Plan 1166_v01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Lines from Plan 1167_v01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20550" y="4826967"/>
            <a:ext cx="61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16404</a:t>
            </a:r>
          </a:p>
          <a:p>
            <a:r>
              <a:rPr lang="en-US" sz="1200" b="1" dirty="0" smtClean="0"/>
              <a:t>34407</a:t>
            </a:r>
          </a:p>
          <a:p>
            <a:r>
              <a:rPr lang="en-US" sz="1200" b="1" dirty="0"/>
              <a:t>34407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August 2017/DOY 226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SW Alaska – Yukon-Kuskokwim Delta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44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river_32607_007_170814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02427" y="-2487018"/>
            <a:ext cx="1828800" cy="14643797"/>
          </a:xfrm>
          <a:prstGeom prst="rect">
            <a:avLst/>
          </a:prstGeom>
        </p:spPr>
      </p:pic>
      <p:pic>
        <p:nvPicPr>
          <p:cNvPr id="5" name="Picture 4" descr="lckark_19204_003_1708141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44466" y="-5429867"/>
            <a:ext cx="1828800" cy="16727876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August 2017/DOY 226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SW Alaska – Yukon-Kuskokwim Delta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4968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P-band SAR Quick-Look products</a:t>
            </a:r>
            <a:endParaRPr lang="en-US" sz="1800" dirty="0"/>
          </a:p>
          <a:p>
            <a:pPr marL="342900" indent="-342900" algn="l">
              <a:spcAft>
                <a:spcPts val="0"/>
              </a:spcAft>
              <a:buAutoNum type="alphaUcPeriod"/>
            </a:pPr>
            <a:r>
              <a:rPr lang="en-US" sz="1600" dirty="0" smtClean="0">
                <a:ea typeface="Calibri" charset="0"/>
              </a:rPr>
              <a:t>Line </a:t>
            </a:r>
            <a:r>
              <a:rPr lang="en-US" sz="1600" dirty="0">
                <a:ea typeface="Calibri" charset="0"/>
              </a:rPr>
              <a:t>1, ID 19204: Lake Clark</a:t>
            </a:r>
          </a:p>
          <a:p>
            <a:pPr marL="342900" indent="-342900" algn="l">
              <a:spcAft>
                <a:spcPts val="0"/>
              </a:spcAft>
              <a:buAutoNum type="alphaUcPeriod"/>
            </a:pPr>
            <a:r>
              <a:rPr lang="en-US" sz="1600" dirty="0" smtClean="0">
                <a:ea typeface="Calibri" charset="0"/>
              </a:rPr>
              <a:t>Line </a:t>
            </a:r>
            <a:r>
              <a:rPr lang="en-US" sz="1600" dirty="0">
                <a:ea typeface="Calibri" charset="0"/>
              </a:rPr>
              <a:t>5, ID </a:t>
            </a:r>
            <a:r>
              <a:rPr lang="en-US" sz="1600" dirty="0"/>
              <a:t>32607</a:t>
            </a:r>
            <a:r>
              <a:rPr lang="en-US" sz="1600" dirty="0">
                <a:ea typeface="Calibri" charset="0"/>
              </a:rPr>
              <a:t>: Snake River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1831" y="968152"/>
            <a:ext cx="275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Joanne Shimada,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92048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28" y="204827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atmai_23002_006_1708141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43375" y="880146"/>
            <a:ext cx="1371600" cy="9468492"/>
          </a:xfrm>
          <a:prstGeom prst="rect">
            <a:avLst/>
          </a:prstGeom>
        </p:spPr>
      </p:pic>
      <p:pic>
        <p:nvPicPr>
          <p:cNvPr id="7" name="Picture 6" descr="katmai_02110_005_1708141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48706" y="-165345"/>
            <a:ext cx="1371600" cy="8679155"/>
          </a:xfrm>
          <a:prstGeom prst="rect">
            <a:avLst/>
          </a:prstGeom>
        </p:spPr>
      </p:pic>
      <p:pic>
        <p:nvPicPr>
          <p:cNvPr id="6" name="Picture 5" descr="katmai_28019_004_1708141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30474" y="-1287273"/>
            <a:ext cx="1371600" cy="8042691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August 2017/DOY 226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SW Alaska – Yukon-Kuskokwim Delta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P-band SAR Quick-Look products</a:t>
            </a:r>
            <a:endParaRPr lang="en-US" sz="1800" dirty="0"/>
          </a:p>
          <a:p>
            <a:pPr algn="l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a typeface="Calibri" charset="0"/>
              </a:rPr>
              <a:t>A. Line 2, ID </a:t>
            </a:r>
            <a:r>
              <a:rPr lang="en-US" sz="1600" dirty="0">
                <a:solidFill>
                  <a:srgbClr val="000000"/>
                </a:solidFill>
              </a:rPr>
              <a:t>28019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: Katmai 1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Line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3, ID </a:t>
            </a:r>
            <a:r>
              <a:rPr lang="en-US" sz="1600" dirty="0">
                <a:solidFill>
                  <a:srgbClr val="000000"/>
                </a:solidFill>
              </a:rPr>
              <a:t>02110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: Katmai 2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C. Line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4, ID </a:t>
            </a:r>
            <a:r>
              <a:rPr lang="en-US" sz="1600" dirty="0">
                <a:solidFill>
                  <a:srgbClr val="000000"/>
                </a:solidFill>
              </a:rPr>
              <a:t>23002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: Katmai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1831" y="968152"/>
            <a:ext cx="275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>
                <a:solidFill>
                  <a:srgbClr val="0000FF"/>
                </a:solidFill>
              </a:rPr>
              <a:t>Joanne Shimada, JPL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928" y="348843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928" y="492859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28" y="204827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4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ukdel_27031_009_1708142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12967" y="-4041774"/>
            <a:ext cx="1828800" cy="13864877"/>
          </a:xfrm>
          <a:prstGeom prst="rect">
            <a:avLst/>
          </a:prstGeom>
        </p:spPr>
      </p:pic>
      <p:pic>
        <p:nvPicPr>
          <p:cNvPr id="5" name="Picture 4" descr="yukdel_27030_008_1708142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63654" y="-2687650"/>
            <a:ext cx="1828800" cy="13865912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August 2017/DOY 226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SW Alaska – Yukon-Kuskokwim Delta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4968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P-band SAR Quick-Look products</a:t>
            </a:r>
            <a:endParaRPr lang="en-US" sz="1800" dirty="0"/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ea typeface="Calibri" charset="0"/>
              </a:rPr>
              <a:t>Line 6, ID </a:t>
            </a:r>
            <a:r>
              <a:rPr lang="en-US" sz="1600" dirty="0" smtClean="0">
                <a:ea typeface="Calibri" charset="0"/>
              </a:rPr>
              <a:t>27031: </a:t>
            </a:r>
            <a:r>
              <a:rPr lang="en-US" sz="1600" dirty="0">
                <a:ea typeface="Calibri" charset="0"/>
              </a:rPr>
              <a:t>YK Delta 1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Line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7, ID </a:t>
            </a: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27030: </a:t>
            </a:r>
            <a:r>
              <a:rPr lang="en-US" sz="1600" dirty="0">
                <a:ea typeface="Calibri" charset="0"/>
              </a:rPr>
              <a:t>YK Delta 2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1831" y="968152"/>
            <a:ext cx="275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>
                <a:solidFill>
                  <a:srgbClr val="0000FF"/>
                </a:solidFill>
              </a:rPr>
              <a:t>Joanne Shimada, JPL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9136" y="4672498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28" y="204827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2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orma_08910_012_1708142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23551" y="-200031"/>
            <a:ext cx="1371600" cy="11628846"/>
          </a:xfrm>
          <a:prstGeom prst="rect">
            <a:avLst/>
          </a:prstGeom>
        </p:spPr>
      </p:pic>
      <p:pic>
        <p:nvPicPr>
          <p:cNvPr id="7" name="Picture 6" descr="innoko_04214_011_1708142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41343" y="-2951136"/>
            <a:ext cx="1371600" cy="14250737"/>
          </a:xfrm>
          <a:prstGeom prst="rect">
            <a:avLst/>
          </a:prstGeom>
        </p:spPr>
      </p:pic>
      <p:pic>
        <p:nvPicPr>
          <p:cNvPr id="6" name="Picture 5" descr="yukdel_01811_010_1708142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23337" y="-1080135"/>
            <a:ext cx="1371600" cy="7628415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August 2017/DOY 226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SW Alaska – Yukon-Kuskokwim Delta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P-band SAR Quick-Look products</a:t>
            </a:r>
            <a:endParaRPr lang="en-US" sz="1800" dirty="0"/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A.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Line 8, ID 01811: </a:t>
            </a:r>
            <a:r>
              <a:rPr lang="en-US" sz="1600" dirty="0" err="1">
                <a:solidFill>
                  <a:srgbClr val="000000"/>
                </a:solidFill>
                <a:ea typeface="Calibri" charset="0"/>
              </a:rPr>
              <a:t>Chevak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B. Line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9, ID 04214: </a:t>
            </a:r>
            <a:r>
              <a:rPr lang="en-US" sz="1600" dirty="0" err="1">
                <a:solidFill>
                  <a:srgbClr val="000000"/>
                </a:solidFill>
                <a:ea typeface="Calibri" charset="0"/>
              </a:rPr>
              <a:t>Innoko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C. Line </a:t>
            </a:r>
            <a:r>
              <a:rPr lang="en-US" sz="1600" dirty="0">
                <a:solidFill>
                  <a:srgbClr val="000000"/>
                </a:solidFill>
                <a:ea typeface="Calibri" charset="0"/>
              </a:rPr>
              <a:t>10, ID 08910: </a:t>
            </a:r>
            <a:r>
              <a:rPr lang="en-US" sz="1600" dirty="0" err="1">
                <a:solidFill>
                  <a:srgbClr val="000000"/>
                </a:solidFill>
                <a:ea typeface="Calibri" charset="0"/>
              </a:rPr>
              <a:t>Poorman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1831" y="968152"/>
            <a:ext cx="275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>
                <a:solidFill>
                  <a:srgbClr val="0000FF"/>
                </a:solidFill>
              </a:rPr>
              <a:t>Joanne Shimada, JPL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928" y="348843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928" y="492859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928" y="204827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9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2080590207</TotalTime>
  <Words>613</Words>
  <Application>Microsoft Macintosh PowerPoint</Application>
  <PresentationFormat>Custom</PresentationFormat>
  <Paragraphs>130</Paragraphs>
  <Slides>11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Design</vt:lpstr>
      <vt:lpstr>Photo Editor Photo</vt:lpstr>
      <vt:lpstr>PowerPoint Presentation</vt:lpstr>
      <vt:lpstr>14 August 2017/DOY 226 SW Alaska – Yukon-Kuskokwim Delta</vt:lpstr>
      <vt:lpstr>14 August 2017/DOY 226 SW Alaska – Yukon-Kuskokwim Delta</vt:lpstr>
      <vt:lpstr>14 August 2017/DOY 226 SW Alaska – Yukon-Kuskokwim Delta</vt:lpstr>
      <vt:lpstr>14 August 2017/DOY 226 SW Alaska – Yukon-Kuskokwim Delta</vt:lpstr>
      <vt:lpstr>14 August 2017/DOY 226 SW Alaska – Yukon-Kuskokwim Delta</vt:lpstr>
      <vt:lpstr>14 August 2017/DOY 226 SW Alaska – Yukon-Kuskokwim Delta</vt:lpstr>
      <vt:lpstr>14 August 2017/DOY 226 SW Alaska – Yukon-Kuskokwim Delta</vt:lpstr>
      <vt:lpstr>14 August 2017/DOY 226 SW Alaska – Yukon-Kuskokwim Delta</vt:lpstr>
      <vt:lpstr>PowerPoint Presentation</vt:lpstr>
      <vt:lpstr>14 August 2017/DOY 226 SW Alaska – Yukon-Kuskokwim Delta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Leanne Kendig</cp:lastModifiedBy>
  <cp:revision>3552</cp:revision>
  <cp:lastPrinted>2012-09-27T19:06:18Z</cp:lastPrinted>
  <dcterms:created xsi:type="dcterms:W3CDTF">2011-01-14T21:06:41Z</dcterms:created>
  <dcterms:modified xsi:type="dcterms:W3CDTF">2017-08-16T13:51:54Z</dcterms:modified>
</cp:coreProperties>
</file>